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64" r:id="rId4"/>
    <p:sldId id="261" r:id="rId5"/>
    <p:sldId id="259" r:id="rId6"/>
    <p:sldId id="260" r:id="rId7"/>
    <p:sldId id="263" r:id="rId8"/>
    <p:sldId id="262" r:id="rId9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EF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8" autoAdjust="0"/>
    <p:restoredTop sz="86395" autoAdjust="0"/>
  </p:normalViewPr>
  <p:slideViewPr>
    <p:cSldViewPr snapToGrid="0">
      <p:cViewPr varScale="1">
        <p:scale>
          <a:sx n="55" d="100"/>
          <a:sy n="55" d="100"/>
        </p:scale>
        <p:origin x="940" y="3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822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982DF8-4C06-45F0-BC0A-611F60E6A233}" type="datetimeFigureOut">
              <a:rPr lang="en-US" smtClean="0"/>
              <a:t>12/9/2020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F61ED5-7BEA-4FB8-9007-0FDFD1D85D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2933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61E9D45-D3D8-441C-A8B1-71B9F29FB1B7}" type="datetimeFigureOut">
              <a:rPr lang="en-US" smtClean="0"/>
              <a:t>12/9/2020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9D4B1BC-E691-4BEE-ACD7-9DD494171F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6315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D4B1BC-E691-4BEE-ACD7-9DD494171F8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211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D4B1BC-E691-4BEE-ACD7-9DD494171F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7068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D4B1BC-E691-4BEE-ACD7-9DD494171F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8000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D4B1BC-E691-4BEE-ACD7-9DD494171F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7714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D4B1BC-E691-4BEE-ACD7-9DD494171F8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3319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D4B1BC-E691-4BEE-ACD7-9DD494171F8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6619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D4B1BC-E691-4BEE-ACD7-9DD494171F8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42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D4B1BC-E691-4BEE-ACD7-9DD494171F8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6547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B5B1F-538A-49B2-A690-DF31256CBF77}" type="datetimeFigureOut">
              <a:rPr lang="en-US" smtClean="0"/>
              <a:t>12/9/2020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8B165-004D-4935-8EB3-B548059CA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622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B5B1F-538A-49B2-A690-DF31256CBF77}" type="datetimeFigureOut">
              <a:rPr lang="en-US" smtClean="0"/>
              <a:t>12/9/2020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8B165-004D-4935-8EB3-B548059CA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371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B5B1F-538A-49B2-A690-DF31256CBF77}" type="datetimeFigureOut">
              <a:rPr lang="en-US" smtClean="0"/>
              <a:t>12/9/2020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8B165-004D-4935-8EB3-B548059CA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3139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B5B1F-538A-49B2-A690-DF31256CBF77}" type="datetimeFigureOut">
              <a:rPr lang="en-US" smtClean="0"/>
              <a:t>12/9/2020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8B165-004D-4935-8EB3-B548059CA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625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B5B1F-538A-49B2-A690-DF31256CBF77}" type="datetimeFigureOut">
              <a:rPr lang="en-US" smtClean="0"/>
              <a:t>12/9/2020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8B165-004D-4935-8EB3-B548059CA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709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B5B1F-538A-49B2-A690-DF31256CBF77}" type="datetimeFigureOut">
              <a:rPr lang="en-US" smtClean="0"/>
              <a:t>12/9/2020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8B165-004D-4935-8EB3-B548059CA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0021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B5B1F-538A-49B2-A690-DF31256CBF77}" type="datetimeFigureOut">
              <a:rPr lang="en-US" smtClean="0"/>
              <a:t>12/9/2020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8B165-004D-4935-8EB3-B548059CA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857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B5B1F-538A-49B2-A690-DF31256CBF77}" type="datetimeFigureOut">
              <a:rPr lang="en-US" smtClean="0"/>
              <a:t>12/9/2020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8B165-004D-4935-8EB3-B548059CA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2974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B5B1F-538A-49B2-A690-DF31256CBF77}" type="datetimeFigureOut">
              <a:rPr lang="en-US" smtClean="0"/>
              <a:t>12/9/2020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8B165-004D-4935-8EB3-B548059CA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9359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B5B1F-538A-49B2-A690-DF31256CBF77}" type="datetimeFigureOut">
              <a:rPr lang="en-US" smtClean="0"/>
              <a:t>12/9/2020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8B165-004D-4935-8EB3-B548059CA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675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B5B1F-538A-49B2-A690-DF31256CBF77}" type="datetimeFigureOut">
              <a:rPr lang="en-US" smtClean="0"/>
              <a:t>12/9/2020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8B165-004D-4935-8EB3-B548059CA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38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3B5B1F-538A-49B2-A690-DF31256CBF77}" type="datetimeFigureOut">
              <a:rPr lang="en-US" smtClean="0"/>
              <a:t>12/9/2020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68B165-004D-4935-8EB3-B548059CA2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946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2103" y="494522"/>
            <a:ext cx="8742463" cy="657193"/>
          </a:xfrm>
        </p:spPr>
        <p:txBody>
          <a:bodyPr>
            <a:noAutofit/>
          </a:bodyPr>
          <a:lstStyle/>
          <a:p>
            <a:r>
              <a:rPr lang="en-US" sz="3200" dirty="0" smtClean="0">
                <a:latin typeface="Georgia" panose="02040502050405020303" pitchFamily="18" charset="0"/>
              </a:rPr>
              <a:t>Policemen’s Annuity &amp; Benefit Fund of Chicago</a:t>
            </a:r>
            <a:endParaRPr lang="en-US" sz="3200" dirty="0">
              <a:latin typeface="Georgia" panose="02040502050405020303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2104" y="1532034"/>
            <a:ext cx="8742462" cy="1883238"/>
          </a:xfrm>
        </p:spPr>
        <p:txBody>
          <a:bodyPr>
            <a:noAutofit/>
          </a:bodyPr>
          <a:lstStyle/>
          <a:p>
            <a:r>
              <a:rPr lang="en-US" sz="3500" dirty="0" smtClean="0">
                <a:latin typeface="Georgia" panose="02040502050405020303" pitchFamily="18" charset="0"/>
              </a:rPr>
              <a:t>Report to the </a:t>
            </a:r>
          </a:p>
          <a:p>
            <a:r>
              <a:rPr lang="en-US" sz="4000" dirty="0" smtClean="0">
                <a:latin typeface="Georgia" panose="02040502050405020303" pitchFamily="18" charset="0"/>
              </a:rPr>
              <a:t>Illinois Senate Special Committee on</a:t>
            </a:r>
          </a:p>
          <a:p>
            <a:r>
              <a:rPr lang="en-US" sz="4000" dirty="0" smtClean="0">
                <a:latin typeface="Georgia" panose="02040502050405020303" pitchFamily="18" charset="0"/>
              </a:rPr>
              <a:t> Pension Investments Hearing</a:t>
            </a:r>
            <a:endParaRPr lang="en-US" sz="4000" dirty="0">
              <a:latin typeface="Georgia" panose="02040502050405020303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223" y="853902"/>
            <a:ext cx="2499825" cy="256897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60623" y="4002456"/>
            <a:ext cx="5689600" cy="3000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 smtClean="0">
                <a:latin typeface="Georgia" panose="02040502050405020303" pitchFamily="18" charset="0"/>
              </a:rPr>
              <a:t>Presenters:	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latin typeface="Georgia" panose="02040502050405020303" pitchFamily="18" charset="0"/>
              </a:rPr>
              <a:t>Thomas Beyna, Board President, PABF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latin typeface="Georgia" panose="02040502050405020303" pitchFamily="18" charset="0"/>
              </a:rPr>
              <a:t>Erin Keane, Executive Director, PABF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latin typeface="Georgia" panose="02040502050405020303" pitchFamily="18" charset="0"/>
              </a:rPr>
              <a:t>Kevin Leonard, Managing Partner, NEPC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Georgia" panose="02040502050405020303" pitchFamily="18" charset="0"/>
              </a:rPr>
              <a:t>DeAnna Jones, Senior Consulting Specialist, NEPC Kristen </a:t>
            </a:r>
            <a:r>
              <a:rPr lang="en-US" dirty="0" smtClean="0">
                <a:latin typeface="Georgia" panose="02040502050405020303" pitchFamily="18" charset="0"/>
              </a:rPr>
              <a:t>Finney-Cooke, Senior Consultant, NEPC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latin typeface="Georgia" panose="02040502050405020303" pitchFamily="18" charset="0"/>
              </a:rPr>
              <a:t>		</a:t>
            </a:r>
            <a:endParaRPr lang="en-US" dirty="0">
              <a:latin typeface="Georgia" panose="02040502050405020303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0"/>
            <a:ext cx="12192000" cy="2743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0" y="6629400"/>
            <a:ext cx="12192000" cy="2743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042103" y="3657036"/>
            <a:ext cx="874246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dirty="0" smtClean="0">
                <a:latin typeface="Georgia" panose="02040502050405020303" pitchFamily="18" charset="0"/>
              </a:rPr>
              <a:t>December 10, 2020</a:t>
            </a:r>
            <a:endParaRPr lang="en-US" sz="2600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7792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-1689"/>
            <a:ext cx="12192000" cy="2743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2114" y="6583656"/>
            <a:ext cx="12193057" cy="27434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968" y="5688333"/>
            <a:ext cx="877551" cy="828144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-2114" y="279512"/>
            <a:ext cx="1219411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Georgia" panose="02040502050405020303" pitchFamily="18" charset="0"/>
              </a:rPr>
              <a:t>FUND OVERVIEW</a:t>
            </a:r>
            <a:endParaRPr lang="en-US" sz="4000" dirty="0">
              <a:latin typeface="Georgia" panose="02040502050405020303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94614" y="1045770"/>
            <a:ext cx="10599600" cy="16171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000" i="1" dirty="0" smtClean="0">
                <a:latin typeface="Georgia" panose="02040502050405020303" pitchFamily="18" charset="0"/>
              </a:rPr>
              <a:t>PABF Diversity Commitment</a:t>
            </a:r>
          </a:p>
          <a:p>
            <a:pPr>
              <a:lnSpc>
                <a:spcPct val="150000"/>
              </a:lnSpc>
            </a:pPr>
            <a:r>
              <a:rPr lang="en-US" sz="1600" i="1" dirty="0" smtClean="0">
                <a:latin typeface="Georgia" panose="02040502050405020303" pitchFamily="18" charset="0"/>
              </a:rPr>
              <a:t>PABF supports diversity and equal opportunity in all aspects of fund operation. We are committed to having staff, service providers and an investment portfolio that represents a variety of backgrounds, perspectives, and skills. We believe that the more inclusive we are, the better it is for our members and our community.</a:t>
            </a:r>
            <a:endParaRPr lang="en-US" sz="1600" i="1" dirty="0">
              <a:latin typeface="Georgia" panose="02040502050405020303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044785" y="4538702"/>
            <a:ext cx="6576424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  <a:latin typeface="Georgia" panose="02040502050405020303" pitchFamily="18" charset="0"/>
              </a:rPr>
              <a:t>*</a:t>
            </a:r>
            <a:r>
              <a:rPr lang="en-US" b="1" dirty="0" smtClean="0">
                <a:solidFill>
                  <a:srgbClr val="FF0000"/>
                </a:solidFill>
                <a:latin typeface="Georgia" panose="02040502050405020303" pitchFamily="18" charset="0"/>
              </a:rPr>
              <a:t>PABF is a severely underfunded pension plan. </a:t>
            </a:r>
          </a:p>
          <a:p>
            <a:endParaRPr lang="en-US" sz="1200" b="1" dirty="0">
              <a:solidFill>
                <a:srgbClr val="FF0000"/>
              </a:solidFill>
              <a:latin typeface="Georgia" panose="02040502050405020303" pitchFamily="18" charset="0"/>
            </a:endParaRPr>
          </a:p>
          <a:p>
            <a:r>
              <a:rPr lang="en-US" b="1" dirty="0" smtClean="0">
                <a:solidFill>
                  <a:srgbClr val="FF0000"/>
                </a:solidFill>
                <a:latin typeface="Georgia" panose="02040502050405020303" pitchFamily="18" charset="0"/>
              </a:rPr>
              <a:t>*Insufficient contributions to the plan forces PABF </a:t>
            </a:r>
          </a:p>
          <a:p>
            <a:r>
              <a:rPr lang="en-US" b="1" dirty="0">
                <a:solidFill>
                  <a:srgbClr val="FF0000"/>
                </a:solidFill>
                <a:latin typeface="Georgia" panose="02040502050405020303" pitchFamily="18" charset="0"/>
              </a:rPr>
              <a:t> </a:t>
            </a:r>
            <a:r>
              <a:rPr lang="en-US" b="1" dirty="0" smtClean="0">
                <a:solidFill>
                  <a:srgbClr val="FF0000"/>
                </a:solidFill>
                <a:latin typeface="Georgia" panose="02040502050405020303" pitchFamily="18" charset="0"/>
              </a:rPr>
              <a:t> to sell assets to make benefit payments and restricts</a:t>
            </a:r>
          </a:p>
          <a:p>
            <a:r>
              <a:rPr lang="en-US" b="1" dirty="0" smtClean="0">
                <a:solidFill>
                  <a:srgbClr val="FF0000"/>
                </a:solidFill>
                <a:latin typeface="Georgia" panose="02040502050405020303" pitchFamily="18" charset="0"/>
              </a:rPr>
              <a:t>  investing capabilities.</a:t>
            </a:r>
            <a:endParaRPr lang="en-US" b="1" dirty="0">
              <a:solidFill>
                <a:srgbClr val="FF0000"/>
              </a:solidFill>
              <a:latin typeface="Georgia" panose="02040502050405020303" pitchFamily="18" charset="0"/>
            </a:endParaRPr>
          </a:p>
        </p:txBody>
      </p:sp>
      <p:graphicFrame>
        <p:nvGraphicFramePr>
          <p:cNvPr id="27" name="Table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1901580"/>
              </p:ext>
            </p:extLst>
          </p:nvPr>
        </p:nvGraphicFramePr>
        <p:xfrm>
          <a:off x="503830" y="3246267"/>
          <a:ext cx="2302060" cy="11406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2060">
                  <a:extLst>
                    <a:ext uri="{9D8B030D-6E8A-4147-A177-3AD203B41FA5}">
                      <a16:colId xmlns:a16="http://schemas.microsoft.com/office/drawing/2014/main" val="843873747"/>
                    </a:ext>
                  </a:extLst>
                </a:gridCol>
              </a:tblGrid>
              <a:tr h="373420"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Assets</a:t>
                      </a:r>
                    </a:p>
                  </a:txBody>
                  <a:tcPr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9587237"/>
                  </a:ext>
                </a:extLst>
              </a:tr>
              <a:tr h="393792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eorgia" panose="02040502050405020303" pitchFamily="18" charset="0"/>
                        </a:rPr>
                        <a:t>Unfunded Liabilities</a:t>
                      </a:r>
                      <a:endParaRPr lang="en-US" dirty="0"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2816192"/>
                  </a:ext>
                </a:extLst>
              </a:tr>
              <a:tr h="37342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eorgia" panose="02040502050405020303" pitchFamily="18" charset="0"/>
                        </a:rPr>
                        <a:t>Funding Ratio</a:t>
                      </a:r>
                      <a:endParaRPr lang="en-US" dirty="0"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7430675"/>
                  </a:ext>
                </a:extLst>
              </a:tr>
            </a:tbl>
          </a:graphicData>
        </a:graphic>
      </p:graphicFrame>
      <p:graphicFrame>
        <p:nvGraphicFramePr>
          <p:cNvPr id="28" name="Table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7728360"/>
              </p:ext>
            </p:extLst>
          </p:nvPr>
        </p:nvGraphicFramePr>
        <p:xfrm>
          <a:off x="2832892" y="3271153"/>
          <a:ext cx="1346699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6699">
                  <a:extLst>
                    <a:ext uri="{9D8B030D-6E8A-4147-A177-3AD203B41FA5}">
                      <a16:colId xmlns:a16="http://schemas.microsoft.com/office/drawing/2014/main" val="103915668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$</a:t>
                      </a:r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2.6</a:t>
                      </a:r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 billion</a:t>
                      </a:r>
                    </a:p>
                  </a:txBody>
                  <a:tcPr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53316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Georgia" panose="02040502050405020303" pitchFamily="18" charset="0"/>
                        </a:rPr>
                        <a:t>$</a:t>
                      </a:r>
                      <a:r>
                        <a:rPr lang="en-US" dirty="0" smtClean="0">
                          <a:latin typeface="+mn-lt"/>
                        </a:rPr>
                        <a:t>11</a:t>
                      </a:r>
                      <a:r>
                        <a:rPr lang="en-US" dirty="0" smtClean="0">
                          <a:latin typeface="Georgia" panose="02040502050405020303" pitchFamily="18" charset="0"/>
                        </a:rPr>
                        <a:t> billion</a:t>
                      </a:r>
                      <a:endParaRPr lang="en-US" dirty="0"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69731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</a:rPr>
                        <a:t>22%</a:t>
                      </a:r>
                      <a:endParaRPr lang="en-US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6353916"/>
                  </a:ext>
                </a:extLst>
              </a:tr>
            </a:tbl>
          </a:graphicData>
        </a:graphic>
      </p:graphicFrame>
      <p:graphicFrame>
        <p:nvGraphicFramePr>
          <p:cNvPr id="29" name="Table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4764049"/>
              </p:ext>
            </p:extLst>
          </p:nvPr>
        </p:nvGraphicFramePr>
        <p:xfrm>
          <a:off x="4585050" y="3286393"/>
          <a:ext cx="1791736" cy="109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91736">
                  <a:extLst>
                    <a:ext uri="{9D8B030D-6E8A-4147-A177-3AD203B41FA5}">
                      <a16:colId xmlns:a16="http://schemas.microsoft.com/office/drawing/2014/main" val="843873747"/>
                    </a:ext>
                  </a:extLst>
                </a:gridCol>
              </a:tblGrid>
              <a:tr h="353120"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Active</a:t>
                      </a:r>
                    </a:p>
                  </a:txBody>
                  <a:tcPr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9587237"/>
                  </a:ext>
                </a:extLst>
              </a:tr>
              <a:tr h="35312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eorgia" panose="02040502050405020303" pitchFamily="18" charset="0"/>
                        </a:rPr>
                        <a:t>Annuitants</a:t>
                      </a:r>
                      <a:endParaRPr lang="en-US" dirty="0"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2816192"/>
                  </a:ext>
                </a:extLst>
              </a:tr>
              <a:tr h="35312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eorgia" panose="02040502050405020303" pitchFamily="18" charset="0"/>
                        </a:rPr>
                        <a:t>Total</a:t>
                      </a:r>
                      <a:endParaRPr lang="en-US" dirty="0"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7430675"/>
                  </a:ext>
                </a:extLst>
              </a:tr>
            </a:tbl>
          </a:graphicData>
        </a:graphic>
      </p:graphicFrame>
      <p:graphicFrame>
        <p:nvGraphicFramePr>
          <p:cNvPr id="30" name="Table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4572665"/>
              </p:ext>
            </p:extLst>
          </p:nvPr>
        </p:nvGraphicFramePr>
        <p:xfrm>
          <a:off x="6387194" y="3286360"/>
          <a:ext cx="1113238" cy="109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3238">
                  <a:extLst>
                    <a:ext uri="{9D8B030D-6E8A-4147-A177-3AD203B41FA5}">
                      <a16:colId xmlns:a16="http://schemas.microsoft.com/office/drawing/2014/main" val="843873747"/>
                    </a:ext>
                  </a:extLst>
                </a:gridCol>
              </a:tblGrid>
              <a:tr h="360279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13,353</a:t>
                      </a:r>
                    </a:p>
                  </a:txBody>
                  <a:tcPr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9587237"/>
                  </a:ext>
                </a:extLst>
              </a:tr>
              <a:tr h="35877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</a:rPr>
                        <a:t>13,213</a:t>
                      </a:r>
                      <a:endParaRPr lang="en-US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2816192"/>
                  </a:ext>
                </a:extLst>
              </a:tr>
              <a:tr h="36027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</a:rPr>
                        <a:t>26,566</a:t>
                      </a:r>
                      <a:endParaRPr lang="en-US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7430675"/>
                  </a:ext>
                </a:extLst>
              </a:tr>
            </a:tbl>
          </a:graphicData>
        </a:graphic>
      </p:graphicFrame>
      <p:graphicFrame>
        <p:nvGraphicFramePr>
          <p:cNvPr id="31" name="Table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7535387"/>
              </p:ext>
            </p:extLst>
          </p:nvPr>
        </p:nvGraphicFramePr>
        <p:xfrm>
          <a:off x="7883579" y="3279228"/>
          <a:ext cx="2104234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4234">
                  <a:extLst>
                    <a:ext uri="{9D8B030D-6E8A-4147-A177-3AD203B41FA5}">
                      <a16:colId xmlns:a16="http://schemas.microsoft.com/office/drawing/2014/main" val="843873747"/>
                    </a:ext>
                  </a:extLst>
                </a:gridCol>
              </a:tblGrid>
              <a:tr h="360335">
                <a:tc>
                  <a:txBody>
                    <a:bodyPr/>
                    <a:lstStyle/>
                    <a:p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African</a:t>
                      </a:r>
                      <a:r>
                        <a:rPr lang="en-US" b="0" baseline="0" dirty="0" smtClean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 American</a:t>
                      </a:r>
                      <a:endParaRPr lang="en-US" b="0" dirty="0" smtClean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9587237"/>
                  </a:ext>
                </a:extLst>
              </a:tr>
              <a:tr h="365684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eorgia" panose="02040502050405020303" pitchFamily="18" charset="0"/>
                        </a:rPr>
                        <a:t>Latin</a:t>
                      </a:r>
                      <a:r>
                        <a:rPr lang="en-US" baseline="0" dirty="0" smtClean="0">
                          <a:latin typeface="Georgia" panose="02040502050405020303" pitchFamily="18" charset="0"/>
                        </a:rPr>
                        <a:t>x</a:t>
                      </a:r>
                      <a:endParaRPr lang="en-US" dirty="0"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2816192"/>
                  </a:ext>
                </a:extLst>
              </a:tr>
              <a:tr h="360335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eorgia" panose="02040502050405020303" pitchFamily="18" charset="0"/>
                        </a:rPr>
                        <a:t>Asian American</a:t>
                      </a:r>
                      <a:endParaRPr lang="en-US" dirty="0"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7430675"/>
                  </a:ext>
                </a:extLst>
              </a:tr>
              <a:tr h="360335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eorgia" panose="02040502050405020303" pitchFamily="18" charset="0"/>
                        </a:rPr>
                        <a:t>Caucasian</a:t>
                      </a:r>
                      <a:endParaRPr lang="en-US" dirty="0"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1817471"/>
                  </a:ext>
                </a:extLst>
              </a:tr>
              <a:tr h="360335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eorgia" panose="02040502050405020303" pitchFamily="18" charset="0"/>
                        </a:rPr>
                        <a:t>Other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3141931"/>
                  </a:ext>
                </a:extLst>
              </a:tr>
              <a:tr h="360335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eorgia" panose="02040502050405020303" pitchFamily="18" charset="0"/>
                        </a:rPr>
                        <a:t>Women</a:t>
                      </a:r>
                      <a:endParaRPr lang="en-US" dirty="0"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5915841"/>
                  </a:ext>
                </a:extLst>
              </a:tr>
            </a:tbl>
          </a:graphicData>
        </a:graphic>
      </p:graphicFrame>
      <p:graphicFrame>
        <p:nvGraphicFramePr>
          <p:cNvPr id="32" name="Table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5443067"/>
              </p:ext>
            </p:extLst>
          </p:nvPr>
        </p:nvGraphicFramePr>
        <p:xfrm>
          <a:off x="9997089" y="3271153"/>
          <a:ext cx="1571527" cy="22064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1527">
                  <a:extLst>
                    <a:ext uri="{9D8B030D-6E8A-4147-A177-3AD203B41FA5}">
                      <a16:colId xmlns:a16="http://schemas.microsoft.com/office/drawing/2014/main" val="843873747"/>
                    </a:ext>
                  </a:extLst>
                </a:gridCol>
              </a:tblGrid>
              <a:tr h="365291"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20%</a:t>
                      </a:r>
                    </a:p>
                  </a:txBody>
                  <a:tcPr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9587237"/>
                  </a:ext>
                </a:extLst>
              </a:tr>
              <a:tr h="36529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</a:rPr>
                        <a:t>28%</a:t>
                      </a:r>
                      <a:endParaRPr lang="en-US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2816192"/>
                  </a:ext>
                </a:extLst>
              </a:tr>
              <a:tr h="36529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</a:rPr>
                        <a:t>3%</a:t>
                      </a:r>
                      <a:endParaRPr lang="en-US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7430675"/>
                  </a:ext>
                </a:extLst>
              </a:tr>
              <a:tr h="36529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</a:rPr>
                        <a:t>47%</a:t>
                      </a:r>
                      <a:endParaRPr lang="en-US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5053461"/>
                  </a:ext>
                </a:extLst>
              </a:tr>
              <a:tr h="37764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</a:rPr>
                        <a:t>2%</a:t>
                      </a:r>
                      <a:endParaRPr lang="en-US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1880697"/>
                  </a:ext>
                </a:extLst>
              </a:tr>
              <a:tr h="36382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</a:rPr>
                        <a:t>23%</a:t>
                      </a:r>
                      <a:endParaRPr lang="en-US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2290304"/>
                  </a:ext>
                </a:extLst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2361804"/>
              </p:ext>
            </p:extLst>
          </p:nvPr>
        </p:nvGraphicFramePr>
        <p:xfrm>
          <a:off x="503830" y="2920387"/>
          <a:ext cx="3675761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75761">
                  <a:extLst>
                    <a:ext uri="{9D8B030D-6E8A-4147-A177-3AD203B41FA5}">
                      <a16:colId xmlns:a16="http://schemas.microsoft.com/office/drawing/2014/main" val="10380183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FUND ASSETS</a:t>
                      </a:r>
                      <a:endParaRPr lang="en-US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7188874"/>
                  </a:ext>
                </a:extLst>
              </a:tr>
            </a:tbl>
          </a:graphicData>
        </a:graphic>
      </p:graphicFrame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4108333"/>
              </p:ext>
            </p:extLst>
          </p:nvPr>
        </p:nvGraphicFramePr>
        <p:xfrm>
          <a:off x="7892855" y="2915520"/>
          <a:ext cx="3675761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75761">
                  <a:extLst>
                    <a:ext uri="{9D8B030D-6E8A-4147-A177-3AD203B41FA5}">
                      <a16:colId xmlns:a16="http://schemas.microsoft.com/office/drawing/2014/main" val="10380183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ACTIVE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 PARTICIPANTS</a:t>
                      </a:r>
                      <a:endParaRPr lang="en-US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7188874"/>
                  </a:ext>
                </a:extLst>
              </a:tr>
            </a:tbl>
          </a:graphicData>
        </a:graphic>
      </p:graphicFrame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4683461"/>
              </p:ext>
            </p:extLst>
          </p:nvPr>
        </p:nvGraphicFramePr>
        <p:xfrm>
          <a:off x="4578532" y="2925589"/>
          <a:ext cx="2915382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15382">
                  <a:extLst>
                    <a:ext uri="{9D8B030D-6E8A-4147-A177-3AD203B41FA5}">
                      <a16:colId xmlns:a16="http://schemas.microsoft.com/office/drawing/2014/main" val="1038018300"/>
                    </a:ext>
                  </a:extLst>
                </a:gridCol>
              </a:tblGrid>
              <a:tr h="36166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FUND PARTICIPANTS</a:t>
                      </a:r>
                      <a:endParaRPr lang="en-US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7188874"/>
                  </a:ext>
                </a:extLst>
              </a:tr>
            </a:tbl>
          </a:graphicData>
        </a:graphic>
      </p:graphicFrame>
      <p:sp>
        <p:nvSpPr>
          <p:cNvPr id="26" name="Title 1"/>
          <p:cNvSpPr txBox="1">
            <a:spLocks/>
          </p:cNvSpPr>
          <p:nvPr/>
        </p:nvSpPr>
        <p:spPr>
          <a:xfrm>
            <a:off x="0" y="6574849"/>
            <a:ext cx="4541520" cy="224779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600" dirty="0" smtClean="0">
                <a:latin typeface="Georgia" panose="02040502050405020303" pitchFamily="18" charset="0"/>
              </a:rPr>
              <a:t>Policemen’s Annuity &amp; Benefit Fund of Chicago</a:t>
            </a:r>
            <a:endParaRPr lang="en-US" sz="1600" dirty="0">
              <a:latin typeface="Georgia" panose="02040502050405020303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1582400" y="6554628"/>
            <a:ext cx="2612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9409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2114" y="0"/>
            <a:ext cx="12194114" cy="2743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2114" y="6583656"/>
            <a:ext cx="12193057" cy="274344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0" y="277162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Georgia" panose="02040502050405020303" pitchFamily="18" charset="0"/>
              </a:rPr>
              <a:t>FUND OVERVIEW CONT.</a:t>
            </a:r>
            <a:endParaRPr lang="en-US" sz="4000" dirty="0">
              <a:latin typeface="Georgia" panose="02040502050405020303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24560" y="4602426"/>
            <a:ext cx="104083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*Excludes investment related service providers (i.e. investment managers, custodian, brokers and investment consultant)</a:t>
            </a:r>
            <a:endParaRPr lang="en-US" sz="16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2340518"/>
              </p:ext>
            </p:extLst>
          </p:nvPr>
        </p:nvGraphicFramePr>
        <p:xfrm>
          <a:off x="987170" y="1908190"/>
          <a:ext cx="2912730" cy="210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12730">
                  <a:extLst>
                    <a:ext uri="{9D8B030D-6E8A-4147-A177-3AD203B41FA5}">
                      <a16:colId xmlns:a16="http://schemas.microsoft.com/office/drawing/2014/main" val="17216356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EMPLOYEES &amp;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TRUSTEES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91792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70%</a:t>
                      </a: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 of the Fund’s Staff are women and people of color 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38%</a:t>
                      </a: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 of the Fund’s trustees are women and people of color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0104710"/>
                  </a:ext>
                </a:extLst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909185"/>
              </p:ext>
            </p:extLst>
          </p:nvPr>
        </p:nvGraphicFramePr>
        <p:xfrm>
          <a:off x="4638049" y="1969150"/>
          <a:ext cx="2912730" cy="2042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12730">
                  <a:extLst>
                    <a:ext uri="{9D8B030D-6E8A-4147-A177-3AD203B41FA5}">
                      <a16:colId xmlns:a16="http://schemas.microsoft.com/office/drawing/2014/main" val="172163564"/>
                    </a:ext>
                  </a:extLst>
                </a:gridCol>
              </a:tblGrid>
              <a:tr h="30878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SERVICE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PROVIDERS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9179257"/>
                  </a:ext>
                </a:extLst>
              </a:tr>
              <a:tr h="48221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 of the </a:t>
                      </a: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11</a:t>
                      </a: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 external services providers for the fund are women and people of color*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kumimoji="0" lang="en-US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0104710"/>
                  </a:ext>
                </a:extLst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0903112"/>
              </p:ext>
            </p:extLst>
          </p:nvPr>
        </p:nvGraphicFramePr>
        <p:xfrm>
          <a:off x="8288928" y="1994550"/>
          <a:ext cx="2912730" cy="2016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12730">
                  <a:extLst>
                    <a:ext uri="{9D8B030D-6E8A-4147-A177-3AD203B41FA5}">
                      <a16:colId xmlns:a16="http://schemas.microsoft.com/office/drawing/2014/main" val="1721635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INVESTMENT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CONSULTANT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91792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50% </a:t>
                      </a: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of the Fund’s investment consultant client team are woman and people of color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0104710"/>
                  </a:ext>
                </a:extLst>
              </a:tr>
            </a:tbl>
          </a:graphicData>
        </a:graphic>
      </p:graphicFrame>
      <p:pic>
        <p:nvPicPr>
          <p:cNvPr id="23" name="Picture 2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968" y="5688333"/>
            <a:ext cx="877551" cy="828144"/>
          </a:xfrm>
          <a:prstGeom prst="rect">
            <a:avLst/>
          </a:prstGeom>
        </p:spPr>
      </p:pic>
      <p:sp>
        <p:nvSpPr>
          <p:cNvPr id="24" name="Title 1"/>
          <p:cNvSpPr txBox="1">
            <a:spLocks/>
          </p:cNvSpPr>
          <p:nvPr/>
        </p:nvSpPr>
        <p:spPr>
          <a:xfrm>
            <a:off x="0" y="6590716"/>
            <a:ext cx="4541520" cy="224779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600" dirty="0" smtClean="0">
                <a:latin typeface="Georgia" panose="02040502050405020303" pitchFamily="18" charset="0"/>
              </a:rPr>
              <a:t>Policemen’s Annuity &amp; Benefit Fund of Chicago</a:t>
            </a:r>
            <a:endParaRPr lang="en-US" sz="1600" dirty="0">
              <a:latin typeface="Georgia" panose="02040502050405020303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1582400" y="6554628"/>
            <a:ext cx="2612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870107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1" y="-5775"/>
            <a:ext cx="12192000" cy="2743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583656"/>
            <a:ext cx="12193057" cy="274344"/>
          </a:xfrm>
          <a:prstGeom prst="rect">
            <a:avLst/>
          </a:prstGeom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0" y="6588143"/>
            <a:ext cx="4541520" cy="224779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j-ea"/>
                <a:cs typeface="+mj-cs"/>
              </a:rPr>
              <a:t>Policemen’s Annuity &amp; Benefit Fund of Chicago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278814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MWDBE</a:t>
            </a:r>
            <a:r>
              <a:rPr kumimoji="0" lang="en-US" sz="40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 GOALS</a:t>
            </a:r>
            <a:endParaRPr kumimoji="0" lang="en-US" sz="40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38743" y="4549104"/>
            <a:ext cx="108627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dirty="0" smtClean="0">
                <a:latin typeface="Georgia" panose="02040502050405020303" pitchFamily="18" charset="0"/>
              </a:rPr>
              <a:t>The Board increased the Fixed Income goal from </a:t>
            </a:r>
            <a:r>
              <a:rPr lang="en-US" sz="2000" dirty="0" smtClean="0"/>
              <a:t>3-11</a:t>
            </a:r>
            <a:r>
              <a:rPr lang="en-US" sz="2000" dirty="0" smtClean="0">
                <a:latin typeface="Georgia" panose="02040502050405020303" pitchFamily="18" charset="0"/>
              </a:rPr>
              <a:t>% to </a:t>
            </a:r>
            <a:r>
              <a:rPr lang="en-US" sz="2000" dirty="0" smtClean="0"/>
              <a:t>5-15</a:t>
            </a:r>
            <a:r>
              <a:rPr lang="en-US" sz="2000" dirty="0" smtClean="0">
                <a:latin typeface="Georgia" panose="02040502050405020303" pitchFamily="18" charset="0"/>
              </a:rPr>
              <a:t>%.</a:t>
            </a:r>
            <a:endParaRPr lang="en-US" sz="2000" dirty="0">
              <a:latin typeface="Georgia" panose="02040502050405020303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24560" y="1290320"/>
            <a:ext cx="97332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Georgia" panose="02040502050405020303" pitchFamily="18" charset="0"/>
              </a:rPr>
              <a:t>Diverse Investment Manager Goals</a:t>
            </a:r>
            <a:endParaRPr lang="en-US" sz="2800" dirty="0">
              <a:latin typeface="Georgia" panose="02040502050405020303" pitchFamily="18" charset="0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968" y="5688333"/>
            <a:ext cx="877551" cy="828144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7223079"/>
              </p:ext>
            </p:extLst>
          </p:nvPr>
        </p:nvGraphicFramePr>
        <p:xfrm>
          <a:off x="564367" y="2057482"/>
          <a:ext cx="6659687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59687">
                  <a:extLst>
                    <a:ext uri="{9D8B030D-6E8A-4147-A177-3AD203B41FA5}">
                      <a16:colId xmlns:a16="http://schemas.microsoft.com/office/drawing/2014/main" val="23451327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lvl="0" algn="ctr" defTabSz="914400">
                        <a:spcBef>
                          <a:spcPts val="0"/>
                        </a:spcBef>
                      </a:pPr>
                      <a:endParaRPr lang="en-US" sz="1800" cap="none" dirty="0" smtClean="0">
                        <a:solidFill>
                          <a:prstClr val="black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  <a:p>
                      <a:pPr lvl="0" algn="ctr" defTabSz="914400">
                        <a:spcBef>
                          <a:spcPts val="0"/>
                        </a:spcBef>
                      </a:pPr>
                      <a:r>
                        <a:rPr lang="en-US" sz="1800" cap="none" dirty="0" smtClean="0">
                          <a:solidFill>
                            <a:prstClr val="black"/>
                          </a:solidFill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ASSET</a:t>
                      </a:r>
                      <a:r>
                        <a:rPr lang="en-US" sz="1800" cap="none" baseline="0" dirty="0" smtClean="0">
                          <a:solidFill>
                            <a:prstClr val="black"/>
                          </a:solidFill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 CLASS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16355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eorgia" panose="02040502050405020303" pitchFamily="18" charset="0"/>
                        </a:rPr>
                        <a:t>Equities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26769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eorgia" panose="02040502050405020303" pitchFamily="18" charset="0"/>
                        </a:rPr>
                        <a:t>Fixed Income</a:t>
                      </a:r>
                      <a:endParaRPr lang="en-US" dirty="0"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78176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eorgia" panose="02040502050405020303" pitchFamily="18" charset="0"/>
                        </a:rPr>
                        <a:t>Alternatives</a:t>
                      </a:r>
                      <a:r>
                        <a:rPr lang="en-US" baseline="0" dirty="0" smtClean="0">
                          <a:latin typeface="Georgia" panose="02040502050405020303" pitchFamily="18" charset="0"/>
                        </a:rPr>
                        <a:t> </a:t>
                      </a:r>
                      <a:r>
                        <a:rPr lang="en-US" sz="1400" dirty="0" smtClean="0">
                          <a:latin typeface="Georgia" panose="02040502050405020303" pitchFamily="18" charset="0"/>
                        </a:rPr>
                        <a:t>(Real Estate, Private Equity, Hedge Fund, Opportunistic</a:t>
                      </a:r>
                      <a:r>
                        <a:rPr lang="en-US" sz="1400" baseline="0" dirty="0" smtClean="0">
                          <a:latin typeface="Georgia" panose="02040502050405020303" pitchFamily="18" charset="0"/>
                        </a:rPr>
                        <a:t> Credit)</a:t>
                      </a:r>
                      <a:endParaRPr lang="en-US" sz="1400" dirty="0"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081222"/>
                  </a:ext>
                </a:extLst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3724287"/>
              </p:ext>
            </p:extLst>
          </p:nvPr>
        </p:nvGraphicFramePr>
        <p:xfrm>
          <a:off x="7224054" y="2057482"/>
          <a:ext cx="2309028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9028">
                  <a:extLst>
                    <a:ext uri="{9D8B030D-6E8A-4147-A177-3AD203B41FA5}">
                      <a16:colId xmlns:a16="http://schemas.microsoft.com/office/drawing/2014/main" val="23451327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lvl="0" algn="ctr" defTabSz="914400">
                        <a:spcBef>
                          <a:spcPts val="0"/>
                        </a:spcBef>
                      </a:pPr>
                      <a:r>
                        <a:rPr lang="en-US" sz="1800" cap="none" dirty="0" smtClean="0">
                          <a:solidFill>
                            <a:prstClr val="black"/>
                          </a:solidFill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TARGET</a:t>
                      </a:r>
                      <a:r>
                        <a:rPr lang="en-US" sz="1800" cap="none" baseline="0" dirty="0" smtClean="0">
                          <a:solidFill>
                            <a:prstClr val="black"/>
                          </a:solidFill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 RANGE (% of asset class)</a:t>
                      </a:r>
                      <a:endParaRPr lang="en-US" sz="1800" cap="none" dirty="0" smtClean="0">
                        <a:solidFill>
                          <a:prstClr val="black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16355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</a:rPr>
                        <a:t>11-13%</a:t>
                      </a:r>
                      <a:endParaRPr lang="en-US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26769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</a:rPr>
                        <a:t>5-15%</a:t>
                      </a:r>
                      <a:endParaRPr lang="en-US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78176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</a:rPr>
                        <a:t>4-5%</a:t>
                      </a:r>
                      <a:endParaRPr lang="en-US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081222"/>
                  </a:ext>
                </a:extLst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2192147"/>
              </p:ext>
            </p:extLst>
          </p:nvPr>
        </p:nvGraphicFramePr>
        <p:xfrm>
          <a:off x="9533082" y="2057482"/>
          <a:ext cx="1894014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94014">
                  <a:extLst>
                    <a:ext uri="{9D8B030D-6E8A-4147-A177-3AD203B41FA5}">
                      <a16:colId xmlns:a16="http://schemas.microsoft.com/office/drawing/2014/main" val="23451327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lvl="0" algn="ctr" defTabSz="914400">
                        <a:spcBef>
                          <a:spcPts val="0"/>
                        </a:spcBef>
                      </a:pPr>
                      <a:r>
                        <a:rPr lang="en-US" sz="1800" cap="none" dirty="0" smtClean="0">
                          <a:solidFill>
                            <a:prstClr val="black"/>
                          </a:solidFill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CURRENT</a:t>
                      </a:r>
                      <a:r>
                        <a:rPr lang="en-US" sz="1800" cap="none" baseline="0" dirty="0" smtClean="0">
                          <a:solidFill>
                            <a:prstClr val="black"/>
                          </a:solidFill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 ALLOCATION</a:t>
                      </a:r>
                      <a:endParaRPr lang="en-US" sz="1800" cap="none" dirty="0" smtClean="0">
                        <a:solidFill>
                          <a:prstClr val="black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16355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8%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26769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39%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78176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25%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081222"/>
                  </a:ext>
                </a:extLst>
              </a:tr>
            </a:tbl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11582400" y="6554628"/>
            <a:ext cx="2612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38743" y="4963728"/>
            <a:ext cx="11018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dirty="0" smtClean="0">
                <a:latin typeface="Georgia" panose="02040502050405020303" pitchFamily="18" charset="0"/>
              </a:rPr>
              <a:t>Allocations to MWDBE alternative investment managers continues to exceed the Fund’s goal. </a:t>
            </a:r>
            <a:endParaRPr lang="en-US" sz="2000" dirty="0">
              <a:latin typeface="Georgia" panose="02040502050405020303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8743" y="4081815"/>
            <a:ext cx="75562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000" dirty="0" smtClean="0">
                <a:latin typeface="Georgia" panose="02040502050405020303" pitchFamily="18" charset="0"/>
              </a:rPr>
              <a:t>The Board reviews MWDBE goals annually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6395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1" y="3757"/>
            <a:ext cx="12192000" cy="2743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583656"/>
            <a:ext cx="12193057" cy="274344"/>
          </a:xfrm>
          <a:prstGeom prst="rect">
            <a:avLst/>
          </a:prstGeom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0" y="6583656"/>
            <a:ext cx="4541520" cy="224779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600" dirty="0" smtClean="0">
                <a:latin typeface="Georgia" panose="02040502050405020303" pitchFamily="18" charset="0"/>
              </a:rPr>
              <a:t>Policemen’s Annuity &amp; Benefit Fund of Chicago</a:t>
            </a:r>
            <a:endParaRPr lang="en-US" sz="1600" dirty="0">
              <a:latin typeface="Georgia" panose="02040502050405020303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277677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Georgia" panose="02040502050405020303" pitchFamily="18" charset="0"/>
              </a:rPr>
              <a:t>MWDBE GROWTH</a:t>
            </a:r>
            <a:endParaRPr lang="en-US" sz="4000" dirty="0">
              <a:latin typeface="Georgia" panose="02040502050405020303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24560" y="1435443"/>
            <a:ext cx="104161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Georgia" panose="02040502050405020303" pitchFamily="18" charset="0"/>
              </a:rPr>
              <a:t>Five Calendar Year Diverse Asset Growth by Asset Class</a:t>
            </a:r>
            <a:endParaRPr lang="en-US" sz="2800" dirty="0">
              <a:latin typeface="Georgia" panose="02040502050405020303" pitchFamily="18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771" y="2410628"/>
            <a:ext cx="11667976" cy="268388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968" y="5688333"/>
            <a:ext cx="877551" cy="82814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1582400" y="6554628"/>
            <a:ext cx="2612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3962187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1" y="-4214"/>
            <a:ext cx="12192000" cy="2743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583656"/>
            <a:ext cx="12193057" cy="274344"/>
          </a:xfrm>
          <a:prstGeom prst="rect">
            <a:avLst/>
          </a:prstGeom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0" y="6584857"/>
            <a:ext cx="4541520" cy="224779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600" dirty="0" smtClean="0">
                <a:latin typeface="Georgia" panose="02040502050405020303" pitchFamily="18" charset="0"/>
              </a:rPr>
              <a:t>Policemen’s Annuity &amp; Benefit Fund of Chicago</a:t>
            </a:r>
            <a:endParaRPr lang="en-US" sz="1600" dirty="0">
              <a:latin typeface="Georgia" panose="02040502050405020303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270106"/>
            <a:ext cx="121919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Georgia" panose="02040502050405020303" pitchFamily="18" charset="0"/>
              </a:rPr>
              <a:t>MWDBE MANAGED ASSETS</a:t>
            </a:r>
            <a:endParaRPr lang="en-US" sz="4000" dirty="0">
              <a:latin typeface="Georgia" panose="02040502050405020303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197069" y="5394519"/>
            <a:ext cx="779303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dirty="0" smtClean="0"/>
              <a:t>18%</a:t>
            </a:r>
            <a:r>
              <a:rPr lang="en-US" sz="2000" dirty="0" smtClean="0">
                <a:latin typeface="Georgia" panose="02040502050405020303" pitchFamily="18" charset="0"/>
              </a:rPr>
              <a:t> of total Fund assets and $</a:t>
            </a:r>
            <a:r>
              <a:rPr lang="en-US" sz="2000" dirty="0" smtClean="0"/>
              <a:t>472 </a:t>
            </a:r>
            <a:r>
              <a:rPr lang="en-US" sz="2000" dirty="0" smtClean="0">
                <a:latin typeface="Georgia" panose="02040502050405020303" pitchFamily="18" charset="0"/>
              </a:rPr>
              <a:t>million is actively managed by diverse firms</a:t>
            </a:r>
            <a:r>
              <a:rPr lang="en-US" sz="2000" dirty="0" smtClean="0"/>
              <a:t>.</a:t>
            </a:r>
            <a:endParaRPr lang="en-US" sz="2000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968" y="5688333"/>
            <a:ext cx="877551" cy="828144"/>
          </a:xfrm>
          <a:prstGeom prst="rect">
            <a:avLst/>
          </a:prstGeom>
        </p:spPr>
      </p:pic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3489181"/>
              </p:ext>
            </p:extLst>
          </p:nvPr>
        </p:nvGraphicFramePr>
        <p:xfrm>
          <a:off x="2211587" y="1166465"/>
          <a:ext cx="77688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40348">
                  <a:extLst>
                    <a:ext uri="{9D8B030D-6E8A-4147-A177-3AD203B41FA5}">
                      <a16:colId xmlns:a16="http://schemas.microsoft.com/office/drawing/2014/main" val="2345132730"/>
                    </a:ext>
                  </a:extLst>
                </a:gridCol>
                <a:gridCol w="1823184">
                  <a:extLst>
                    <a:ext uri="{9D8B030D-6E8A-4147-A177-3AD203B41FA5}">
                      <a16:colId xmlns:a16="http://schemas.microsoft.com/office/drawing/2014/main" val="4009705720"/>
                    </a:ext>
                  </a:extLst>
                </a:gridCol>
                <a:gridCol w="3305290">
                  <a:extLst>
                    <a:ext uri="{9D8B030D-6E8A-4147-A177-3AD203B41FA5}">
                      <a16:colId xmlns:a16="http://schemas.microsoft.com/office/drawing/2014/main" val="254084744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lvl="0" algn="ctr" defTabSz="914400">
                        <a:spcBef>
                          <a:spcPts val="0"/>
                        </a:spcBef>
                      </a:pPr>
                      <a:r>
                        <a:rPr lang="en-US" sz="1800" cap="none" dirty="0" smtClean="0">
                          <a:solidFill>
                            <a:prstClr val="black"/>
                          </a:solidFill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EQUITIES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 defTabSz="914400">
                        <a:spcBef>
                          <a:spcPts val="0"/>
                        </a:spcBef>
                      </a:pPr>
                      <a:r>
                        <a:rPr lang="en-US" sz="1800" cap="none" dirty="0" smtClean="0">
                          <a:solidFill>
                            <a:prstClr val="black"/>
                          </a:solidFill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% OF ASSETS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 defTabSz="914400">
                        <a:spcBef>
                          <a:spcPts val="0"/>
                        </a:spcBef>
                      </a:pPr>
                      <a:r>
                        <a:rPr lang="en-US" sz="1800" cap="none" dirty="0" smtClean="0">
                          <a:solidFill>
                            <a:prstClr val="black"/>
                          </a:solidFill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$ VALUE OF ASSETS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16355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aseline="0" dirty="0" smtClean="0">
                          <a:latin typeface="Georgia" panose="02040502050405020303" pitchFamily="18" charset="0"/>
                        </a:rPr>
                        <a:t>African American           </a:t>
                      </a:r>
                      <a:endParaRPr lang="en-US" dirty="0"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</a:rPr>
                        <a:t>19%</a:t>
                      </a:r>
                      <a:endParaRPr lang="en-US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Georgia" panose="02040502050405020303" pitchFamily="18" charset="0"/>
                        </a:rPr>
                        <a:t>$</a:t>
                      </a:r>
                      <a:r>
                        <a:rPr lang="en-US" dirty="0" smtClean="0">
                          <a:latin typeface="+mn-lt"/>
                        </a:rPr>
                        <a:t>89 m</a:t>
                      </a:r>
                      <a:endParaRPr lang="en-US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00971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eorgia" panose="02040502050405020303" pitchFamily="18" charset="0"/>
                        </a:rPr>
                        <a:t>Women</a:t>
                      </a:r>
                      <a:endParaRPr lang="en-US" dirty="0"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</a:rPr>
                        <a:t>7%</a:t>
                      </a:r>
                      <a:endParaRPr lang="en-US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Georgia" panose="02040502050405020303" pitchFamily="18" charset="0"/>
                        </a:rPr>
                        <a:t>$</a:t>
                      </a:r>
                      <a:r>
                        <a:rPr lang="en-US" dirty="0" smtClean="0">
                          <a:latin typeface="+mn-lt"/>
                        </a:rPr>
                        <a:t>32 m</a:t>
                      </a:r>
                      <a:endParaRPr lang="en-US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4243686"/>
                  </a:ext>
                </a:extLst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5508965"/>
              </p:ext>
            </p:extLst>
          </p:nvPr>
        </p:nvGraphicFramePr>
        <p:xfrm>
          <a:off x="2211587" y="2442860"/>
          <a:ext cx="7768822" cy="110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41399">
                  <a:extLst>
                    <a:ext uri="{9D8B030D-6E8A-4147-A177-3AD203B41FA5}">
                      <a16:colId xmlns:a16="http://schemas.microsoft.com/office/drawing/2014/main" val="2345132730"/>
                    </a:ext>
                  </a:extLst>
                </a:gridCol>
                <a:gridCol w="1830446">
                  <a:extLst>
                    <a:ext uri="{9D8B030D-6E8A-4147-A177-3AD203B41FA5}">
                      <a16:colId xmlns:a16="http://schemas.microsoft.com/office/drawing/2014/main" val="4009705720"/>
                    </a:ext>
                  </a:extLst>
                </a:gridCol>
                <a:gridCol w="3296977">
                  <a:extLst>
                    <a:ext uri="{9D8B030D-6E8A-4147-A177-3AD203B41FA5}">
                      <a16:colId xmlns:a16="http://schemas.microsoft.com/office/drawing/2014/main" val="254084744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lvl="0" algn="ctr" defTabSz="914400">
                        <a:spcBef>
                          <a:spcPts val="0"/>
                        </a:spcBef>
                      </a:pPr>
                      <a:r>
                        <a:rPr lang="en-US" sz="1800" cap="none" dirty="0" smtClean="0">
                          <a:solidFill>
                            <a:prstClr val="black"/>
                          </a:solidFill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FIXED</a:t>
                      </a:r>
                      <a:r>
                        <a:rPr lang="en-US" sz="1800" cap="none" baseline="0" dirty="0" smtClean="0">
                          <a:solidFill>
                            <a:prstClr val="black"/>
                          </a:solidFill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 INCOME</a:t>
                      </a:r>
                      <a:endParaRPr lang="en-US" sz="1800" cap="none" dirty="0" smtClean="0">
                        <a:solidFill>
                          <a:prstClr val="black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cap="none" dirty="0" smtClean="0">
                          <a:solidFill>
                            <a:prstClr val="black"/>
                          </a:solidFill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% OF ASSETS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cap="none" dirty="0" smtClean="0">
                          <a:solidFill>
                            <a:prstClr val="black"/>
                          </a:solidFill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$ VALUE OF ASSETS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16355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aseline="0" dirty="0" smtClean="0">
                          <a:latin typeface="Georgia" panose="02040502050405020303" pitchFamily="18" charset="0"/>
                        </a:rPr>
                        <a:t>African American            </a:t>
                      </a:r>
                      <a:endParaRPr lang="en-US" dirty="0"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</a:rPr>
                        <a:t>21%</a:t>
                      </a:r>
                      <a:endParaRPr lang="en-US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Georgia" panose="02040502050405020303" pitchFamily="18" charset="0"/>
                        </a:rPr>
                        <a:t>$</a:t>
                      </a:r>
                      <a:r>
                        <a:rPr lang="en-US" dirty="0" smtClean="0">
                          <a:latin typeface="+mn-lt"/>
                        </a:rPr>
                        <a:t>100 m </a:t>
                      </a:r>
                      <a:endParaRPr lang="en-US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00971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eorgia" panose="02040502050405020303" pitchFamily="18" charset="0"/>
                        </a:rPr>
                        <a:t>Latinx</a:t>
                      </a:r>
                      <a:endParaRPr lang="en-US" dirty="0"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</a:rPr>
                        <a:t>21%</a:t>
                      </a:r>
                      <a:endParaRPr lang="en-US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Georgia" panose="02040502050405020303" pitchFamily="18" charset="0"/>
                        </a:rPr>
                        <a:t>$</a:t>
                      </a:r>
                      <a:r>
                        <a:rPr lang="en-US" dirty="0" smtClean="0">
                          <a:latin typeface="+mn-lt"/>
                        </a:rPr>
                        <a:t>100 m </a:t>
                      </a:r>
                      <a:endParaRPr lang="en-US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0571841"/>
                  </a:ext>
                </a:extLst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7708297"/>
              </p:ext>
            </p:extLst>
          </p:nvPr>
        </p:nvGraphicFramePr>
        <p:xfrm>
          <a:off x="2197069" y="3699602"/>
          <a:ext cx="778334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6419">
                  <a:extLst>
                    <a:ext uri="{9D8B030D-6E8A-4147-A177-3AD203B41FA5}">
                      <a16:colId xmlns:a16="http://schemas.microsoft.com/office/drawing/2014/main" val="2345132730"/>
                    </a:ext>
                  </a:extLst>
                </a:gridCol>
                <a:gridCol w="1845426">
                  <a:extLst>
                    <a:ext uri="{9D8B030D-6E8A-4147-A177-3AD203B41FA5}">
                      <a16:colId xmlns:a16="http://schemas.microsoft.com/office/drawing/2014/main" val="4009705720"/>
                    </a:ext>
                  </a:extLst>
                </a:gridCol>
                <a:gridCol w="3311495">
                  <a:extLst>
                    <a:ext uri="{9D8B030D-6E8A-4147-A177-3AD203B41FA5}">
                      <a16:colId xmlns:a16="http://schemas.microsoft.com/office/drawing/2014/main" val="254084744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lvl="0" algn="ctr" defTabSz="914400">
                        <a:spcBef>
                          <a:spcPts val="0"/>
                        </a:spcBef>
                      </a:pPr>
                      <a:r>
                        <a:rPr lang="en-US" sz="1800" cap="none" dirty="0" smtClean="0">
                          <a:solidFill>
                            <a:prstClr val="black"/>
                          </a:solidFill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ALTERNATIVES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 defTabSz="914400">
                        <a:spcBef>
                          <a:spcPts val="0"/>
                        </a:spcBef>
                      </a:pPr>
                      <a:r>
                        <a:rPr lang="en-US" sz="1800" cap="none" dirty="0" smtClean="0">
                          <a:solidFill>
                            <a:prstClr val="black"/>
                          </a:solidFill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% OF ASSETS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cap="none" dirty="0" smtClean="0">
                          <a:solidFill>
                            <a:prstClr val="black"/>
                          </a:solidFill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$ VALUE OF ASSETS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16355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aseline="0" dirty="0" smtClean="0">
                          <a:latin typeface="Georgia" panose="02040502050405020303" pitchFamily="18" charset="0"/>
                        </a:rPr>
                        <a:t>African American</a:t>
                      </a:r>
                      <a:endParaRPr lang="en-US" dirty="0"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</a:rPr>
                        <a:t>8%</a:t>
                      </a:r>
                      <a:endParaRPr lang="en-US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Georgia" panose="02040502050405020303" pitchFamily="18" charset="0"/>
                        </a:rPr>
                        <a:t>$</a:t>
                      </a:r>
                      <a:r>
                        <a:rPr lang="en-US" dirty="0" smtClean="0">
                          <a:latin typeface="+mn-lt"/>
                        </a:rPr>
                        <a:t>40 m</a:t>
                      </a:r>
                      <a:endParaRPr lang="en-US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00971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eorgia" panose="02040502050405020303" pitchFamily="18" charset="0"/>
                        </a:rPr>
                        <a:t>Latinx</a:t>
                      </a:r>
                      <a:endParaRPr lang="en-US" dirty="0"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</a:rPr>
                        <a:t>3%</a:t>
                      </a:r>
                      <a:endParaRPr lang="en-US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Georgia" panose="02040502050405020303" pitchFamily="18" charset="0"/>
                        </a:rPr>
                        <a:t>$</a:t>
                      </a:r>
                      <a:r>
                        <a:rPr lang="en-US" dirty="0" smtClean="0">
                          <a:latin typeface="+mn-lt"/>
                        </a:rPr>
                        <a:t>16 m </a:t>
                      </a:r>
                      <a:endParaRPr lang="en-US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89906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eorgia" panose="02040502050405020303" pitchFamily="18" charset="0"/>
                        </a:rPr>
                        <a:t>Women</a:t>
                      </a:r>
                      <a:endParaRPr lang="en-US" dirty="0"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+mn-lt"/>
                        </a:rPr>
                        <a:t>20%</a:t>
                      </a:r>
                      <a:endParaRPr lang="en-US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Georgia" panose="02040502050405020303" pitchFamily="18" charset="0"/>
                        </a:rPr>
                        <a:t>$</a:t>
                      </a:r>
                      <a:r>
                        <a:rPr lang="en-US" dirty="0" smtClean="0">
                          <a:latin typeface="+mn-lt"/>
                        </a:rPr>
                        <a:t>95 m</a:t>
                      </a:r>
                      <a:endParaRPr lang="en-US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8344135"/>
                  </a:ext>
                </a:extLst>
              </a:tr>
            </a:tbl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11582400" y="6554628"/>
            <a:ext cx="2612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2547555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1" y="3276"/>
            <a:ext cx="12192000" cy="2743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583656"/>
            <a:ext cx="12193057" cy="274344"/>
          </a:xfrm>
          <a:prstGeom prst="rect">
            <a:avLst/>
          </a:prstGeom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0" y="6583656"/>
            <a:ext cx="4541520" cy="224779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j-ea"/>
                <a:cs typeface="+mj-cs"/>
              </a:rPr>
              <a:t>Policemen’s Annuity &amp; Benefit Fund of Chicago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287822"/>
            <a:ext cx="121919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 smtClean="0">
                <a:solidFill>
                  <a:prstClr val="black"/>
                </a:solidFill>
                <a:latin typeface="Georgia" panose="02040502050405020303" pitchFamily="18" charset="0"/>
              </a:rPr>
              <a:t>MWDBE FEES</a:t>
            </a:r>
            <a:endParaRPr kumimoji="0" lang="en-US" sz="40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171701" y="5256654"/>
            <a:ext cx="814647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sz="2000" dirty="0" smtClean="0"/>
              <a:t>19%</a:t>
            </a:r>
            <a:r>
              <a:rPr lang="en-US" sz="2000" dirty="0" smtClean="0">
                <a:latin typeface="Georgia" panose="02040502050405020303" pitchFamily="18" charset="0"/>
              </a:rPr>
              <a:t> of the Fund’s total fees paid went to MWDBE firms, an increase of </a:t>
            </a:r>
            <a:r>
              <a:rPr lang="en-US" sz="2000" dirty="0" smtClean="0"/>
              <a:t>6% </a:t>
            </a:r>
            <a:r>
              <a:rPr lang="en-US" sz="2000" dirty="0" smtClean="0">
                <a:latin typeface="Georgia" panose="02040502050405020303" pitchFamily="18" charset="0"/>
              </a:rPr>
              <a:t>from the previous year.</a:t>
            </a:r>
            <a:r>
              <a:rPr lang="en-US" dirty="0"/>
              <a:t>	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968" y="5688333"/>
            <a:ext cx="877551" cy="828144"/>
          </a:xfrm>
          <a:prstGeom prst="rect">
            <a:avLst/>
          </a:prstGeom>
        </p:spPr>
      </p:pic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8369251"/>
              </p:ext>
            </p:extLst>
          </p:nvPr>
        </p:nvGraphicFramePr>
        <p:xfrm>
          <a:off x="3590104" y="1289524"/>
          <a:ext cx="2553001" cy="21206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53001">
                  <a:extLst>
                    <a:ext uri="{9D8B030D-6E8A-4147-A177-3AD203B41FA5}">
                      <a16:colId xmlns:a16="http://schemas.microsoft.com/office/drawing/2014/main" val="2345132730"/>
                    </a:ext>
                  </a:extLst>
                </a:gridCol>
              </a:tblGrid>
              <a:tr h="638896">
                <a:tc>
                  <a:txBody>
                    <a:bodyPr/>
                    <a:lstStyle/>
                    <a:p>
                      <a:pPr lvl="0" algn="ctr" defTabSz="914400">
                        <a:spcBef>
                          <a:spcPts val="0"/>
                        </a:spcBef>
                      </a:pPr>
                      <a:r>
                        <a:rPr lang="en-US" sz="1800" cap="none" dirty="0" smtClean="0">
                          <a:solidFill>
                            <a:prstClr val="black"/>
                          </a:solidFill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MWDBE </a:t>
                      </a:r>
                    </a:p>
                    <a:p>
                      <a:pPr lvl="0" algn="ctr" defTabSz="914400">
                        <a:spcBef>
                          <a:spcPts val="0"/>
                        </a:spcBef>
                      </a:pPr>
                      <a:r>
                        <a:rPr lang="en-US" sz="1800" cap="none" dirty="0" smtClean="0">
                          <a:solidFill>
                            <a:prstClr val="black"/>
                          </a:solidFill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STATUS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1635568"/>
                  </a:ext>
                </a:extLst>
              </a:tr>
              <a:tr h="370154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eorgia" panose="02040502050405020303" pitchFamily="18" charset="0"/>
                        </a:rPr>
                        <a:t>African American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2676980"/>
                  </a:ext>
                </a:extLst>
              </a:tr>
              <a:tr h="370154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eorgia" panose="02040502050405020303" pitchFamily="18" charset="0"/>
                        </a:rPr>
                        <a:t>Latinx</a:t>
                      </a:r>
                      <a:endParaRPr lang="en-US" dirty="0"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7817683"/>
                  </a:ext>
                </a:extLst>
              </a:tr>
              <a:tr h="370154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eorgia" panose="02040502050405020303" pitchFamily="18" charset="0"/>
                        </a:rPr>
                        <a:t>Asian American</a:t>
                      </a:r>
                      <a:endParaRPr lang="en-US" dirty="0"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081222"/>
                  </a:ext>
                </a:extLst>
              </a:tr>
              <a:tr h="370154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Georgia" panose="02040502050405020303" pitchFamily="18" charset="0"/>
                        </a:rPr>
                        <a:t>Female</a:t>
                      </a:r>
                      <a:endParaRPr lang="en-US" dirty="0"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8624926"/>
                  </a:ext>
                </a:extLst>
              </a:tr>
            </a:tbl>
          </a:graphicData>
        </a:graphic>
      </p:graphicFrame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3405250"/>
              </p:ext>
            </p:extLst>
          </p:nvPr>
        </p:nvGraphicFramePr>
        <p:xfrm>
          <a:off x="6143105" y="1288152"/>
          <a:ext cx="2563346" cy="212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63346">
                  <a:extLst>
                    <a:ext uri="{9D8B030D-6E8A-4147-A177-3AD203B41FA5}">
                      <a16:colId xmlns:a16="http://schemas.microsoft.com/office/drawing/2014/main" val="23451327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cap="none" dirty="0" smtClean="0">
                          <a:solidFill>
                            <a:prstClr val="black"/>
                          </a:solidFill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% OF</a:t>
                      </a:r>
                      <a:r>
                        <a:rPr lang="en-US" sz="1800" cap="none" baseline="0" dirty="0" smtClean="0">
                          <a:solidFill>
                            <a:prstClr val="black"/>
                          </a:solidFill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 TOTAL FEES PAID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16355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26769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1%*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78176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0%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0812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9%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8624926"/>
                  </a:ext>
                </a:extLst>
              </a:tr>
            </a:tbl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11582400" y="6554628"/>
            <a:ext cx="2612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590104" y="3455140"/>
            <a:ext cx="51163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Georgia" panose="02040502050405020303" pitchFamily="18" charset="0"/>
              </a:rPr>
              <a:t>*The percentage does not fully reflect a $</a:t>
            </a:r>
            <a:r>
              <a:rPr lang="en-US" sz="1400" dirty="0" smtClean="0"/>
              <a:t>100 </a:t>
            </a:r>
            <a:r>
              <a:rPr lang="en-US" sz="1400" dirty="0" smtClean="0">
                <a:latin typeface="Georgia" panose="02040502050405020303" pitchFamily="18" charset="0"/>
              </a:rPr>
              <a:t>million core fixed </a:t>
            </a:r>
          </a:p>
          <a:p>
            <a:r>
              <a:rPr lang="en-US" sz="1400" dirty="0" smtClean="0">
                <a:latin typeface="Georgia" panose="02040502050405020303" pitchFamily="18" charset="0"/>
              </a:rPr>
              <a:t>   income mandate funded to a Latinx firm in late </a:t>
            </a:r>
            <a:r>
              <a:rPr lang="en-US" sz="1400" dirty="0" smtClean="0"/>
              <a:t>2019</a:t>
            </a:r>
            <a:r>
              <a:rPr lang="en-US" sz="1400" dirty="0" smtClean="0">
                <a:latin typeface="Georgia" panose="02040502050405020303" pitchFamily="18" charset="0"/>
              </a:rPr>
              <a:t>.</a:t>
            </a:r>
            <a:endParaRPr lang="en-US" sz="1400" dirty="0">
              <a:latin typeface="Georgia" panose="02040502050405020303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171701" y="4312227"/>
            <a:ext cx="814647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sz="2000" dirty="0" smtClean="0"/>
              <a:t>100%</a:t>
            </a:r>
            <a:r>
              <a:rPr lang="en-US" sz="2000" dirty="0" smtClean="0">
                <a:latin typeface="Georgia" panose="02040502050405020303" pitchFamily="18" charset="0"/>
              </a:rPr>
              <a:t> </a:t>
            </a:r>
            <a:r>
              <a:rPr lang="en-US" sz="2000" dirty="0">
                <a:latin typeface="Georgia" panose="02040502050405020303" pitchFamily="18" charset="0"/>
              </a:rPr>
              <a:t>of the Fund’s MWDBE allocation is actively managed. </a:t>
            </a:r>
          </a:p>
          <a:p>
            <a:pPr lvl="1"/>
            <a:r>
              <a:rPr lang="en-US" sz="2000" dirty="0">
                <a:latin typeface="Georgia" panose="02040502050405020303" pitchFamily="18" charset="0"/>
              </a:rPr>
              <a:t>      This results in higher fees paid to MWDBE managers.</a:t>
            </a:r>
          </a:p>
        </p:txBody>
      </p:sp>
    </p:spTree>
    <p:extLst>
      <p:ext uri="{BB962C8B-B14F-4D97-AF65-F5344CB8AC3E}">
        <p14:creationId xmlns:p14="http://schemas.microsoft.com/office/powerpoint/2010/main" val="370328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1057" y="0"/>
            <a:ext cx="12192000" cy="2743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583656"/>
            <a:ext cx="12193057" cy="274344"/>
          </a:xfrm>
          <a:prstGeom prst="rect">
            <a:avLst/>
          </a:prstGeom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0" y="6586676"/>
            <a:ext cx="4541520" cy="224779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j-ea"/>
                <a:cs typeface="+mj-cs"/>
              </a:rPr>
              <a:t>Policemen’s Annuity &amp; Benefit Fund of Chicago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-1057" y="282940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 smtClean="0">
                <a:solidFill>
                  <a:prstClr val="black"/>
                </a:solidFill>
                <a:latin typeface="Georgia" panose="02040502050405020303" pitchFamily="18" charset="0"/>
              </a:rPr>
              <a:t>MWDBE BROKERAGE</a:t>
            </a:r>
            <a:endParaRPr kumimoji="0" lang="en-US" sz="40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 panose="02040502050405020303" pitchFamily="18" charset="0"/>
              <a:ea typeface="+mn-ea"/>
              <a:cs typeface="+mn-cs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73600" y="1616998"/>
            <a:ext cx="7228114" cy="3847975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101691" y="3931444"/>
            <a:ext cx="44415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000" dirty="0" smtClean="0">
                <a:latin typeface="Georgia" panose="02040502050405020303" pitchFamily="18" charset="0"/>
              </a:rPr>
              <a:t>The Fund continues to exceed its Brokerage target in each asset class</a:t>
            </a:r>
            <a:r>
              <a:rPr lang="en-US" dirty="0" smtClean="0">
                <a:latin typeface="Georgia" panose="02040502050405020303" pitchFamily="18" charset="0"/>
              </a:rPr>
              <a:t>.</a:t>
            </a:r>
            <a:endParaRPr lang="en-US" dirty="0">
              <a:latin typeface="Georgia" panose="02040502050405020303" pitchFamily="18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968" y="5688333"/>
            <a:ext cx="877551" cy="828144"/>
          </a:xfrm>
          <a:prstGeom prst="rect">
            <a:avLst/>
          </a:prstGeom>
        </p:spPr>
      </p:pic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0610374"/>
              </p:ext>
            </p:extLst>
          </p:nvPr>
        </p:nvGraphicFramePr>
        <p:xfrm>
          <a:off x="96522" y="2120379"/>
          <a:ext cx="4444998" cy="121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98140">
                  <a:extLst>
                    <a:ext uri="{9D8B030D-6E8A-4147-A177-3AD203B41FA5}">
                      <a16:colId xmlns:a16="http://schemas.microsoft.com/office/drawing/2014/main" val="2345132730"/>
                    </a:ext>
                  </a:extLst>
                </a:gridCol>
                <a:gridCol w="1220230">
                  <a:extLst>
                    <a:ext uri="{9D8B030D-6E8A-4147-A177-3AD203B41FA5}">
                      <a16:colId xmlns:a16="http://schemas.microsoft.com/office/drawing/2014/main" val="3517370718"/>
                    </a:ext>
                  </a:extLst>
                </a:gridCol>
                <a:gridCol w="1426628">
                  <a:extLst>
                    <a:ext uri="{9D8B030D-6E8A-4147-A177-3AD203B41FA5}">
                      <a16:colId xmlns:a16="http://schemas.microsoft.com/office/drawing/2014/main" val="2168763742"/>
                    </a:ext>
                  </a:extLst>
                </a:gridCol>
              </a:tblGrid>
              <a:tr h="246687">
                <a:tc>
                  <a:txBody>
                    <a:bodyPr/>
                    <a:lstStyle/>
                    <a:p>
                      <a:pPr lvl="0" algn="ctr" defTabSz="914400">
                        <a:spcBef>
                          <a:spcPts val="0"/>
                        </a:spcBef>
                      </a:pPr>
                      <a:r>
                        <a:rPr lang="en-US" sz="1400" cap="none" dirty="0" smtClean="0">
                          <a:solidFill>
                            <a:prstClr val="black"/>
                          </a:solidFill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ASSET</a:t>
                      </a:r>
                      <a:r>
                        <a:rPr lang="en-US" sz="1400" cap="none" baseline="0" dirty="0" smtClean="0">
                          <a:solidFill>
                            <a:prstClr val="black"/>
                          </a:solidFill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 CLASS</a:t>
                      </a:r>
                      <a:endParaRPr lang="en-US" sz="1400" cap="none" dirty="0" smtClean="0">
                        <a:solidFill>
                          <a:prstClr val="black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 defTabSz="914400">
                        <a:spcBef>
                          <a:spcPts val="0"/>
                        </a:spcBef>
                      </a:pPr>
                      <a:r>
                        <a:rPr lang="en-US" sz="1400" cap="none" dirty="0" smtClean="0">
                          <a:solidFill>
                            <a:prstClr val="black"/>
                          </a:solidFill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GOALS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 defTabSz="914400">
                        <a:spcBef>
                          <a:spcPts val="0"/>
                        </a:spcBef>
                      </a:pPr>
                      <a:r>
                        <a:rPr lang="en-US" sz="1400" cap="none" dirty="0" smtClean="0">
                          <a:solidFill>
                            <a:prstClr val="black"/>
                          </a:solidFill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ACTUAL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1635568"/>
                  </a:ext>
                </a:extLst>
              </a:tr>
              <a:tr h="246687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>
                          <a:latin typeface="Georgia" panose="02040502050405020303" pitchFamily="18" charset="0"/>
                        </a:rPr>
                        <a:t>Domestic</a:t>
                      </a:r>
                      <a:r>
                        <a:rPr lang="en-US" sz="1400" baseline="0" dirty="0" smtClean="0">
                          <a:latin typeface="Georgia" panose="02040502050405020303" pitchFamily="18" charset="0"/>
                        </a:rPr>
                        <a:t> Equity</a:t>
                      </a:r>
                      <a:endParaRPr lang="en-US" sz="1400" dirty="0"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+mn-lt"/>
                        </a:rPr>
                        <a:t>35</a:t>
                      </a:r>
                      <a:r>
                        <a:rPr lang="en-US" sz="1400" dirty="0" smtClean="0">
                          <a:latin typeface="Georgia" panose="02040502050405020303" pitchFamily="18" charset="0"/>
                        </a:rPr>
                        <a:t>%</a:t>
                      </a:r>
                      <a:endParaRPr lang="en-US" sz="1400" dirty="0"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+mn-lt"/>
                        </a:rPr>
                        <a:t>38%</a:t>
                      </a:r>
                      <a:endParaRPr lang="en-US" sz="14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2676980"/>
                  </a:ext>
                </a:extLst>
              </a:tr>
              <a:tr h="246687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>
                          <a:latin typeface="Georgia" panose="02040502050405020303" pitchFamily="18" charset="0"/>
                        </a:rPr>
                        <a:t>International</a:t>
                      </a:r>
                      <a:r>
                        <a:rPr lang="en-US" sz="1400" baseline="0" dirty="0" smtClean="0">
                          <a:latin typeface="Georgia" panose="02040502050405020303" pitchFamily="18" charset="0"/>
                        </a:rPr>
                        <a:t> Equity</a:t>
                      </a:r>
                      <a:endParaRPr lang="en-US" sz="1400" dirty="0"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+mn-lt"/>
                        </a:rPr>
                        <a:t>10</a:t>
                      </a:r>
                      <a:r>
                        <a:rPr lang="en-US" sz="1400" dirty="0" smtClean="0">
                          <a:latin typeface="Georgia" panose="02040502050405020303" pitchFamily="18" charset="0"/>
                        </a:rPr>
                        <a:t>%</a:t>
                      </a:r>
                      <a:endParaRPr lang="en-US" sz="1400" dirty="0"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+mn-lt"/>
                        </a:rPr>
                        <a:t>17</a:t>
                      </a:r>
                      <a:r>
                        <a:rPr lang="en-US" sz="1400" dirty="0" smtClean="0">
                          <a:latin typeface="Georgia" panose="02040502050405020303" pitchFamily="18" charset="0"/>
                        </a:rPr>
                        <a:t>%</a:t>
                      </a:r>
                      <a:endParaRPr lang="en-US" sz="1400" dirty="0"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7817683"/>
                  </a:ext>
                </a:extLst>
              </a:tr>
              <a:tr h="246687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>
                          <a:latin typeface="Georgia" panose="02040502050405020303" pitchFamily="18" charset="0"/>
                        </a:rPr>
                        <a:t>Fixed</a:t>
                      </a:r>
                      <a:r>
                        <a:rPr lang="en-US" sz="1400" baseline="0" dirty="0" smtClean="0">
                          <a:latin typeface="Georgia" panose="02040502050405020303" pitchFamily="18" charset="0"/>
                        </a:rPr>
                        <a:t> Income</a:t>
                      </a:r>
                      <a:endParaRPr lang="en-US" sz="1400" dirty="0"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+mn-lt"/>
                        </a:rPr>
                        <a:t>25</a:t>
                      </a:r>
                      <a:r>
                        <a:rPr lang="en-US" sz="1400" dirty="0" smtClean="0">
                          <a:latin typeface="Georgia" panose="02040502050405020303" pitchFamily="18" charset="0"/>
                        </a:rPr>
                        <a:t>%</a:t>
                      </a:r>
                      <a:endParaRPr lang="en-US" sz="1400" dirty="0"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+mn-lt"/>
                        </a:rPr>
                        <a:t>54</a:t>
                      </a:r>
                      <a:r>
                        <a:rPr lang="en-US" sz="1400" dirty="0" smtClean="0">
                          <a:latin typeface="Georgia" panose="02040502050405020303" pitchFamily="18" charset="0"/>
                        </a:rPr>
                        <a:t>%</a:t>
                      </a:r>
                      <a:endParaRPr lang="en-US" sz="1400" dirty="0"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081222"/>
                  </a:ext>
                </a:extLst>
              </a:tr>
            </a:tbl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11582400" y="6554628"/>
            <a:ext cx="2612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2342534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5485</TotalTime>
  <Words>665</Words>
  <Application>Microsoft Office PowerPoint</Application>
  <PresentationFormat>Widescreen</PresentationFormat>
  <Paragraphs>160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Georgia</vt:lpstr>
      <vt:lpstr>Verdana</vt:lpstr>
      <vt:lpstr>Wingdings</vt:lpstr>
      <vt:lpstr>Office Theme</vt:lpstr>
      <vt:lpstr>Policemen’s Annuity &amp; Benefit Fund of Chicago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Policemen’s Annuity &amp; Benefit Fund of Chicago</dc:title>
  <dc:creator>Tom Beyna</dc:creator>
  <cp:lastModifiedBy>ekeane</cp:lastModifiedBy>
  <cp:revision>107</cp:revision>
  <cp:lastPrinted>2020-12-09T21:49:18Z</cp:lastPrinted>
  <dcterms:created xsi:type="dcterms:W3CDTF">2020-12-04T14:52:59Z</dcterms:created>
  <dcterms:modified xsi:type="dcterms:W3CDTF">2020-12-09T21:51:24Z</dcterms:modified>
</cp:coreProperties>
</file>